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81" r:id="rId4"/>
    <p:sldId id="287" r:id="rId5"/>
    <p:sldId id="280" r:id="rId6"/>
    <p:sldId id="284" r:id="rId7"/>
    <p:sldId id="282" r:id="rId8"/>
    <p:sldId id="285" r:id="rId9"/>
    <p:sldId id="283" r:id="rId10"/>
  </p:sldIdLst>
  <p:sldSz cx="6858000" cy="9906000" type="A4"/>
  <p:notesSz cx="9940925" cy="6808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978" userDrawn="1">
          <p15:clr>
            <a:srgbClr val="A4A3A4"/>
          </p15:clr>
        </p15:guide>
        <p15:guide id="3" orient="horz" pos="5683" userDrawn="1">
          <p15:clr>
            <a:srgbClr val="A4A3A4"/>
          </p15:clr>
        </p15:guide>
        <p15:guide id="4" pos="278" userDrawn="1">
          <p15:clr>
            <a:srgbClr val="A4A3A4"/>
          </p15:clr>
        </p15:guide>
        <p15:guide id="5" pos="4065" userDrawn="1">
          <p15:clr>
            <a:srgbClr val="A4A3A4"/>
          </p15:clr>
        </p15:guide>
        <p15:guide id="6" pos="595" userDrawn="1">
          <p15:clr>
            <a:srgbClr val="A4A3A4"/>
          </p15:clr>
        </p15:guide>
        <p15:guide id="7" pos="436" userDrawn="1">
          <p15:clr>
            <a:srgbClr val="A4A3A4"/>
          </p15:clr>
        </p15:guide>
        <p15:guide id="8" orient="horz" pos="5501" userDrawn="1">
          <p15:clr>
            <a:srgbClr val="A4A3A4"/>
          </p15:clr>
        </p15:guide>
        <p15:guide id="9" pos="2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665"/>
    <a:srgbClr val="FFFFFF"/>
    <a:srgbClr val="0E4A8C"/>
    <a:srgbClr val="064676"/>
    <a:srgbClr val="064473"/>
    <a:srgbClr val="0E70DC"/>
    <a:srgbClr val="78C7FF"/>
    <a:srgbClr val="1158A7"/>
    <a:srgbClr val="0097FE"/>
    <a:srgbClr val="009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3240" y="84"/>
      </p:cViewPr>
      <p:guideLst>
        <p:guide orient="horz" pos="5978"/>
        <p:guide orient="horz" pos="5683"/>
        <p:guide pos="278"/>
        <p:guide pos="4065"/>
        <p:guide pos="595"/>
        <p:guide pos="436"/>
        <p:guide orient="horz" pos="5501"/>
        <p:guide pos="2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8818" cy="34082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9787" y="1"/>
            <a:ext cx="4308818" cy="34082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7DF31F22-F40A-4970-870E-7892BFF1BA28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67967"/>
            <a:ext cx="4308818" cy="34082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9787" y="6467967"/>
            <a:ext cx="4308818" cy="34082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223D5D36-B2AE-4486-BCB1-CEA05DEF6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535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7734" cy="34162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92" y="0"/>
            <a:ext cx="4307734" cy="34162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1F234746-9E70-4961-9ED1-D98284AC9482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76713" y="852488"/>
            <a:ext cx="1587500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094" y="3276730"/>
            <a:ext cx="7952740" cy="2680961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6467167"/>
            <a:ext cx="4307734" cy="34162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92" y="6467167"/>
            <a:ext cx="4307734" cy="34162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54134A0D-820D-46FB-90A8-976BB0BF1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082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013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491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257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341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23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21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170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09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82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73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82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049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59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96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34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198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525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02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D68E9-39B0-420D-B66A-F497173E5130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31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 flipV="1">
            <a:off x="98475" y="112540"/>
            <a:ext cx="1311226" cy="1906759"/>
            <a:chOff x="0" y="0"/>
            <a:chExt cx="1853252" cy="2693612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0" y="0"/>
              <a:ext cx="1853252" cy="2693612"/>
              <a:chOff x="0" y="0"/>
              <a:chExt cx="1853252" cy="2693612"/>
            </a:xfrm>
          </p:grpSpPr>
          <p:sp>
            <p:nvSpPr>
              <p:cNvPr id="24" name="Равнобедренный треугольник 23"/>
              <p:cNvSpPr/>
              <p:nvPr/>
            </p:nvSpPr>
            <p:spPr>
              <a:xfrm>
                <a:off x="616333" y="1790450"/>
                <a:ext cx="1236919" cy="899986"/>
              </a:xfrm>
              <a:prstGeom prst="triangle">
                <a:avLst/>
              </a:prstGeom>
              <a:solidFill>
                <a:srgbClr val="0A36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5" name="Равнобедренный треугольник 24"/>
              <p:cNvSpPr/>
              <p:nvPr/>
            </p:nvSpPr>
            <p:spPr>
              <a:xfrm flipV="1">
                <a:off x="2637" y="1793625"/>
                <a:ext cx="1236918" cy="899987"/>
              </a:xfrm>
              <a:prstGeom prst="triangle">
                <a:avLst/>
              </a:prstGeom>
              <a:solidFill>
                <a:srgbClr val="0E4A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6" name="Равнобедренный треугольник 25"/>
              <p:cNvSpPr/>
              <p:nvPr/>
            </p:nvSpPr>
            <p:spPr>
              <a:xfrm rot="10800000" flipV="1">
                <a:off x="6986" y="896812"/>
                <a:ext cx="1236919" cy="899986"/>
              </a:xfrm>
              <a:prstGeom prst="triangle">
                <a:avLst/>
              </a:prstGeom>
              <a:solidFill>
                <a:srgbClr val="1158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7" name="Равнобедренный треугольник 22"/>
              <p:cNvSpPr/>
              <p:nvPr/>
            </p:nvSpPr>
            <p:spPr>
              <a:xfrm rot="10800000" flipV="1">
                <a:off x="0" y="1790449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0A36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8" name="Равнобедренный треугольник 22"/>
              <p:cNvSpPr/>
              <p:nvPr/>
            </p:nvSpPr>
            <p:spPr>
              <a:xfrm flipH="1" flipV="1">
                <a:off x="2170" y="896812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0E70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9" name="Равнобедренный треугольник 22"/>
              <p:cNvSpPr/>
              <p:nvPr/>
            </p:nvSpPr>
            <p:spPr>
              <a:xfrm flipH="1">
                <a:off x="1592" y="0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78C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</p:grpSp>
        <p:cxnSp>
          <p:nvCxnSpPr>
            <p:cNvPr id="23" name="Прямая соединительная линия 22"/>
            <p:cNvCxnSpPr>
              <a:stCxn id="29" idx="1"/>
              <a:endCxn id="27" idx="2"/>
            </p:cNvCxnSpPr>
            <p:nvPr/>
          </p:nvCxnSpPr>
          <p:spPr>
            <a:xfrm flipH="1">
              <a:off x="0" y="0"/>
              <a:ext cx="10451" cy="269043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Прямоугольник 39"/>
          <p:cNvSpPr/>
          <p:nvPr/>
        </p:nvSpPr>
        <p:spPr>
          <a:xfrm>
            <a:off x="850006" y="2998415"/>
            <a:ext cx="5142029" cy="234525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ИНФОРМАЦИЯ</a:t>
            </a:r>
            <a:r>
              <a:rPr lang="ru-RU" sz="2300" b="1" dirty="0" smtClean="0">
                <a:solidFill>
                  <a:srgbClr val="064879"/>
                </a:solidFill>
                <a:latin typeface="Cambria" panose="02040503050406030204" pitchFamily="18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ru-RU" sz="1000" b="1" dirty="0">
                <a:solidFill>
                  <a:srgbClr val="064879"/>
                </a:solidFill>
                <a:latin typeface="Cambria" panose="02040503050406030204" pitchFamily="18" charset="0"/>
              </a:rPr>
              <a:t/>
            </a:r>
            <a:br>
              <a:rPr lang="ru-RU" sz="1000" b="1" dirty="0">
                <a:solidFill>
                  <a:srgbClr val="064879"/>
                </a:solidFill>
                <a:latin typeface="Cambria" panose="02040503050406030204" pitchFamily="18" charset="0"/>
              </a:rPr>
            </a:b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о результатах работы </a:t>
            </a:r>
            <a:b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</a:b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с обращениями граждан</a:t>
            </a:r>
            <a:endParaRPr lang="ru-RU" sz="1200" b="1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в Министерстве науки </a:t>
            </a:r>
          </a:p>
          <a:p>
            <a:pPr algn="ctr">
              <a:lnSpc>
                <a:spcPct val="80000"/>
              </a:lnSpc>
            </a:pP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и высшего образования Российской Федерации </a:t>
            </a:r>
          </a:p>
          <a:p>
            <a:pPr algn="ctr">
              <a:lnSpc>
                <a:spcPct val="80000"/>
              </a:lnSpc>
            </a:pPr>
            <a:endParaRPr lang="ru-RU" sz="1200" b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300" b="1" dirty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за 20</a:t>
            </a:r>
            <a:r>
              <a:rPr lang="en-US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20</a:t>
            </a: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г.</a:t>
            </a:r>
            <a:endParaRPr lang="ru-RU" sz="23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grpSp>
        <p:nvGrpSpPr>
          <p:cNvPr id="51" name="Группа 50"/>
          <p:cNvGrpSpPr/>
          <p:nvPr/>
        </p:nvGrpSpPr>
        <p:grpSpPr>
          <a:xfrm flipH="1">
            <a:off x="5457875" y="7884940"/>
            <a:ext cx="1311226" cy="1906759"/>
            <a:chOff x="0" y="0"/>
            <a:chExt cx="1853252" cy="2693612"/>
          </a:xfrm>
        </p:grpSpPr>
        <p:grpSp>
          <p:nvGrpSpPr>
            <p:cNvPr id="52" name="Группа 51"/>
            <p:cNvGrpSpPr/>
            <p:nvPr/>
          </p:nvGrpSpPr>
          <p:grpSpPr>
            <a:xfrm>
              <a:off x="0" y="0"/>
              <a:ext cx="1853252" cy="2693612"/>
              <a:chOff x="0" y="0"/>
              <a:chExt cx="1853252" cy="2693612"/>
            </a:xfrm>
          </p:grpSpPr>
          <p:sp>
            <p:nvSpPr>
              <p:cNvPr id="54" name="Равнобедренный треугольник 53"/>
              <p:cNvSpPr/>
              <p:nvPr/>
            </p:nvSpPr>
            <p:spPr>
              <a:xfrm>
                <a:off x="616333" y="1790450"/>
                <a:ext cx="1236919" cy="899986"/>
              </a:xfrm>
              <a:prstGeom prst="triangle">
                <a:avLst/>
              </a:prstGeom>
              <a:solidFill>
                <a:srgbClr val="0A36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5" name="Равнобедренный треугольник 54"/>
              <p:cNvSpPr/>
              <p:nvPr/>
            </p:nvSpPr>
            <p:spPr>
              <a:xfrm flipV="1">
                <a:off x="2637" y="1793625"/>
                <a:ext cx="1236918" cy="899987"/>
              </a:xfrm>
              <a:prstGeom prst="triangle">
                <a:avLst/>
              </a:prstGeom>
              <a:solidFill>
                <a:srgbClr val="0E4A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6" name="Равнобедренный треугольник 55"/>
              <p:cNvSpPr/>
              <p:nvPr/>
            </p:nvSpPr>
            <p:spPr>
              <a:xfrm rot="10800000" flipV="1">
                <a:off x="6986" y="896812"/>
                <a:ext cx="1236919" cy="899986"/>
              </a:xfrm>
              <a:prstGeom prst="triangle">
                <a:avLst/>
              </a:prstGeom>
              <a:solidFill>
                <a:srgbClr val="1158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7" name="Равнобедренный треугольник 22"/>
              <p:cNvSpPr/>
              <p:nvPr/>
            </p:nvSpPr>
            <p:spPr>
              <a:xfrm rot="10800000" flipV="1">
                <a:off x="0" y="1790449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0A36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8" name="Равнобедренный треугольник 22"/>
              <p:cNvSpPr/>
              <p:nvPr/>
            </p:nvSpPr>
            <p:spPr>
              <a:xfrm flipH="1" flipV="1">
                <a:off x="2170" y="896812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0E70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9" name="Равнобедренный треугольник 22"/>
              <p:cNvSpPr/>
              <p:nvPr/>
            </p:nvSpPr>
            <p:spPr>
              <a:xfrm flipH="1">
                <a:off x="1592" y="0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78C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</p:grpSp>
        <p:cxnSp>
          <p:nvCxnSpPr>
            <p:cNvPr id="53" name="Прямая соединительная линия 52"/>
            <p:cNvCxnSpPr>
              <a:stCxn id="59" idx="1"/>
              <a:endCxn id="57" idx="2"/>
            </p:cNvCxnSpPr>
            <p:nvPr/>
          </p:nvCxnSpPr>
          <p:spPr>
            <a:xfrm flipH="1">
              <a:off x="0" y="0"/>
              <a:ext cx="10451" cy="269043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325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4813" y="204840"/>
            <a:ext cx="6176291" cy="60097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64879"/>
                </a:solidFill>
                <a:latin typeface="Cambria" panose="02040503050406030204" pitchFamily="18" charset="0"/>
              </a:rPr>
              <a:t>СОДЕРЖАНИЕ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3232" y="1571026"/>
            <a:ext cx="3076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I. </a:t>
            </a:r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ОБЩИЕ СВЕДЕНИЯ</a:t>
            </a:r>
            <a:endParaRPr lang="ru-RU" sz="1600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cxnSp>
        <p:nvCxnSpPr>
          <p:cNvPr id="72" name="Прямая соединительная линия 71">
            <a:extLst>
              <a:ext uri="{FF2B5EF4-FFF2-40B4-BE49-F238E27FC236}">
                <a16:creationId xmlns="" xmlns:a16="http://schemas.microsoft.com/office/drawing/2014/main" id="{DE10B38E-A87D-4F20-8859-08197DE72A9F}"/>
              </a:ext>
            </a:extLst>
          </p:cNvPr>
          <p:cNvCxnSpPr/>
          <p:nvPr/>
        </p:nvCxnSpPr>
        <p:spPr>
          <a:xfrm>
            <a:off x="2672025" y="1828800"/>
            <a:ext cx="3633559" cy="662"/>
          </a:xfrm>
          <a:prstGeom prst="line">
            <a:avLst/>
          </a:prstGeom>
          <a:ln w="15875">
            <a:solidFill>
              <a:srgbClr val="06467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48011" y="97938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38368A62-5D4D-4A88-A436-F426C3CA49C7}"/>
              </a:ext>
            </a:extLst>
          </p:cNvPr>
          <p:cNvSpPr txBox="1"/>
          <p:nvPr/>
        </p:nvSpPr>
        <p:spPr>
          <a:xfrm>
            <a:off x="492282" y="2292853"/>
            <a:ext cx="4752450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II</a:t>
            </a:r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. ВЕДОМСТВЕННАЯ </a:t>
            </a:r>
            <a:b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</a:br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    ПРИНАДЛЕЖНОСТЬ</a:t>
            </a:r>
            <a:endParaRPr lang="ru-RU" sz="1600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65271" y="155563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64676"/>
                </a:solidFill>
                <a:latin typeface="Cambria" panose="02040503050406030204" pitchFamily="18" charset="0"/>
              </a:rPr>
              <a:t>2</a:t>
            </a:r>
            <a:endParaRPr lang="ru-RU" dirty="0">
              <a:solidFill>
                <a:srgbClr val="064676"/>
              </a:solidFill>
              <a:latin typeface="Cambria" panose="02040503050406030204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282415" y="240204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64676"/>
                </a:solidFill>
                <a:latin typeface="Cambria" panose="02040503050406030204" pitchFamily="18" charset="0"/>
              </a:rPr>
              <a:t>3</a:t>
            </a:r>
            <a:endParaRPr lang="ru-RU" dirty="0">
              <a:solidFill>
                <a:srgbClr val="064676"/>
              </a:solidFill>
              <a:latin typeface="Cambria" panose="02040503050406030204" pitchFamily="18" charset="0"/>
            </a:endParaRPr>
          </a:p>
        </p:txBody>
      </p:sp>
      <p:cxnSp>
        <p:nvCxnSpPr>
          <p:cNvPr id="67" name="Прямая соединительная линия 66">
            <a:extLst>
              <a:ext uri="{FF2B5EF4-FFF2-40B4-BE49-F238E27FC236}">
                <a16:creationId xmlns="" xmlns:a16="http://schemas.microsoft.com/office/drawing/2014/main" id="{DE10B38E-A87D-4F20-8859-08197DE72A9F}"/>
              </a:ext>
            </a:extLst>
          </p:cNvPr>
          <p:cNvCxnSpPr/>
          <p:nvPr/>
        </p:nvCxnSpPr>
        <p:spPr>
          <a:xfrm>
            <a:off x="2672025" y="2679700"/>
            <a:ext cx="3619238" cy="264"/>
          </a:xfrm>
          <a:prstGeom prst="line">
            <a:avLst/>
          </a:prstGeom>
          <a:ln w="15875">
            <a:solidFill>
              <a:srgbClr val="06467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524001" y="9544897"/>
            <a:ext cx="4957852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Отчет о результатах работы с обращениями граждан за 20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20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 год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 smtClean="0">
                <a:solidFill>
                  <a:srgbClr val="064879"/>
                </a:solidFill>
                <a:latin typeface="Cambria" panose="02040503050406030204" pitchFamily="18" charset="0"/>
              </a:rPr>
              <a:t>1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38368A62-5D4D-4A88-A436-F426C3CA49C7}"/>
              </a:ext>
            </a:extLst>
          </p:cNvPr>
          <p:cNvSpPr txBox="1"/>
          <p:nvPr/>
        </p:nvSpPr>
        <p:spPr>
          <a:xfrm>
            <a:off x="492282" y="3129528"/>
            <a:ext cx="4752450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III</a:t>
            </a:r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. ЧАСТО ЗАДАВАЕМЫЕ ВОПРОСЫ</a:t>
            </a:r>
            <a:endParaRPr lang="ru-RU" sz="1600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263365" y="304950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64676"/>
                </a:solidFill>
                <a:latin typeface="Cambria" panose="02040503050406030204" pitchFamily="18" charset="0"/>
              </a:rPr>
              <a:t>4</a:t>
            </a:r>
            <a:endParaRPr lang="ru-RU" dirty="0">
              <a:solidFill>
                <a:srgbClr val="064676"/>
              </a:solidFill>
              <a:latin typeface="Cambria" panose="02040503050406030204" pitchFamily="18" charset="0"/>
            </a:endParaRP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="" xmlns:a16="http://schemas.microsoft.com/office/drawing/2014/main" id="{DE10B38E-A87D-4F20-8859-08197DE72A9F}"/>
              </a:ext>
            </a:extLst>
          </p:cNvPr>
          <p:cNvCxnSpPr/>
          <p:nvPr/>
        </p:nvCxnSpPr>
        <p:spPr>
          <a:xfrm>
            <a:off x="3976617" y="3342890"/>
            <a:ext cx="2362234" cy="3439"/>
          </a:xfrm>
          <a:prstGeom prst="line">
            <a:avLst/>
          </a:prstGeom>
          <a:ln w="15875">
            <a:solidFill>
              <a:srgbClr val="06467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38368A62-5D4D-4A88-A436-F426C3CA49C7}"/>
              </a:ext>
            </a:extLst>
          </p:cNvPr>
          <p:cNvSpPr txBox="1"/>
          <p:nvPr/>
        </p:nvSpPr>
        <p:spPr>
          <a:xfrm>
            <a:off x="492282" y="3864600"/>
            <a:ext cx="4752450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IV</a:t>
            </a:r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. </a:t>
            </a:r>
            <a:r>
              <a:rPr lang="ru-RU" sz="1600" dirty="0">
                <a:solidFill>
                  <a:srgbClr val="0E4A8C"/>
                </a:solidFill>
                <a:latin typeface="Cambria" panose="02040503050406030204" pitchFamily="18" charset="0"/>
              </a:rPr>
              <a:t>СРАВНИТЕЛЬНАЯ СТАТИСТИКА 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DE10B38E-A87D-4F20-8859-08197DE72A9F}"/>
              </a:ext>
            </a:extLst>
          </p:cNvPr>
          <p:cNvCxnSpPr/>
          <p:nvPr/>
        </p:nvCxnSpPr>
        <p:spPr>
          <a:xfrm>
            <a:off x="3976617" y="4057683"/>
            <a:ext cx="2362234" cy="3439"/>
          </a:xfrm>
          <a:prstGeom prst="line">
            <a:avLst/>
          </a:prstGeom>
          <a:ln w="15875">
            <a:solidFill>
              <a:srgbClr val="06467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6298848" y="3809039"/>
            <a:ext cx="268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64676"/>
                </a:solidFill>
                <a:latin typeface="Cambria" panose="02040503050406030204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65423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55" y="271298"/>
            <a:ext cx="6858000" cy="469607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E4A8C"/>
                </a:solidFill>
                <a:latin typeface="Cambria" panose="02040503050406030204" pitchFamily="18" charset="0"/>
              </a:rPr>
              <a:t> </a:t>
            </a:r>
            <a: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I. </a:t>
            </a:r>
            <a:r>
              <a:rPr lang="ru-RU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ОБЩИЕ СВЕДЕНИЯ</a:t>
            </a:r>
            <a:endParaRPr lang="ru-RU" sz="2000" b="1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33375" y="907754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57536" y="9452935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524277" y="9533408"/>
            <a:ext cx="4917494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Отчет о результатах работы с обращениями граждан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за 2020 год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 smtClean="0">
                <a:solidFill>
                  <a:srgbClr val="064879"/>
                </a:solidFill>
                <a:latin typeface="Cambria" panose="02040503050406030204" pitchFamily="18" charset="0"/>
              </a:rPr>
              <a:t>2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9896" y="1224531"/>
            <a:ext cx="60172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72A50"/>
                </a:solidFill>
                <a:latin typeface="Cambria" panose="02040503050406030204" pitchFamily="18" charset="0"/>
                <a:ea typeface="+mj-ea"/>
                <a:cs typeface="+mj-cs"/>
              </a:rPr>
              <a:t>В период с </a:t>
            </a:r>
            <a:r>
              <a:rPr lang="ru-RU" sz="1400" b="1" dirty="0" smtClean="0">
                <a:solidFill>
                  <a:srgbClr val="C00000"/>
                </a:solidFill>
                <a:latin typeface="Cambria" panose="02040503050406030204" pitchFamily="18" charset="0"/>
                <a:ea typeface="+mj-ea"/>
                <a:cs typeface="+mj-cs"/>
              </a:rPr>
              <a:t>1 января по 31 декабря 2020</a:t>
            </a:r>
            <a:r>
              <a:rPr lang="ru-RU" sz="1400" dirty="0" smtClean="0">
                <a:solidFill>
                  <a:srgbClr val="072A50"/>
                </a:solidFill>
                <a:latin typeface="Cambria" panose="02040503050406030204" pitchFamily="18" charset="0"/>
                <a:ea typeface="+mj-ea"/>
                <a:cs typeface="+mj-cs"/>
              </a:rPr>
              <a:t> года в Министерство науки </a:t>
            </a:r>
            <a:br>
              <a:rPr lang="ru-RU" sz="1400" dirty="0" smtClean="0">
                <a:solidFill>
                  <a:srgbClr val="072A50"/>
                </a:solidFill>
                <a:latin typeface="Cambria" panose="02040503050406030204" pitchFamily="18" charset="0"/>
                <a:ea typeface="+mj-ea"/>
                <a:cs typeface="+mj-cs"/>
              </a:rPr>
            </a:br>
            <a:r>
              <a:rPr lang="ru-RU" sz="1400" dirty="0" smtClean="0">
                <a:solidFill>
                  <a:srgbClr val="072A50"/>
                </a:solidFill>
                <a:latin typeface="Cambria" panose="02040503050406030204" pitchFamily="18" charset="0"/>
                <a:ea typeface="+mj-ea"/>
                <a:cs typeface="+mj-cs"/>
              </a:rPr>
              <a:t>и высшего образования Российской Федерации поступило:</a:t>
            </a:r>
            <a:endParaRPr lang="ru-RU" sz="1400" dirty="0">
              <a:solidFill>
                <a:srgbClr val="072A50"/>
              </a:solidFill>
              <a:latin typeface="Cambria" panose="02040503050406030204" pitchFamily="18" charset="0"/>
              <a:ea typeface="+mj-ea"/>
              <a:cs typeface="+mj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25096" y="1834378"/>
            <a:ext cx="11229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29894</a:t>
            </a:r>
            <a:endParaRPr lang="ru-RU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27628" y="2994909"/>
            <a:ext cx="1066318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Cambria" panose="02040503050406030204" pitchFamily="18" charset="0"/>
              </a:rPr>
              <a:t>Заявления</a:t>
            </a: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Cambria" panose="02040503050406030204" pitchFamily="18" charset="0"/>
              </a:rPr>
              <a:t>(80%)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565261" y="1931186"/>
            <a:ext cx="3876510" cy="2646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Cambria" panose="02040503050406030204" pitchFamily="18" charset="0"/>
              </a:rPr>
              <a:t>обращений граждан и объединений граждан</a:t>
            </a: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711787" y="2651071"/>
            <a:ext cx="8980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23887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092711" y="3006516"/>
            <a:ext cx="865943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Cambria" panose="02040503050406030204" pitchFamily="18" charset="0"/>
              </a:rPr>
              <a:t>Жалобы</a:t>
            </a: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Cambria" panose="02040503050406030204" pitchFamily="18" charset="0"/>
              </a:rPr>
              <a:t>(16%)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148012" y="2662678"/>
            <a:ext cx="7553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4870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220223" y="2972645"/>
            <a:ext cx="1324978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Cambria" panose="02040503050406030204" pitchFamily="18" charset="0"/>
              </a:rPr>
              <a:t>Предложения</a:t>
            </a: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Cambria" panose="02040503050406030204" pitchFamily="18" charset="0"/>
              </a:rPr>
              <a:t>(3%)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576376" y="2628807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896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4684323" y="2993050"/>
            <a:ext cx="1668329" cy="99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Cambria" panose="02040503050406030204" pitchFamily="18" charset="0"/>
              </a:rPr>
              <a:t>«Не-обращения»: </a:t>
            </a:r>
            <a:r>
              <a:rPr lang="ru-RU" sz="1050" dirty="0" smtClean="0">
                <a:solidFill>
                  <a:srgbClr val="072A50"/>
                </a:solidFill>
                <a:latin typeface="Cambria" panose="02040503050406030204" pitchFamily="18" charset="0"/>
              </a:rPr>
              <a:t>благодарности, приглашения, поздравления</a:t>
            </a:r>
            <a:endParaRPr lang="en-US" sz="1050" dirty="0" smtClean="0">
              <a:solidFill>
                <a:srgbClr val="072A50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Cambria" panose="02040503050406030204" pitchFamily="18" charset="0"/>
              </a:rPr>
              <a:t>(1%)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5267368" y="2661824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241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5" name="Прямая со стрелкой 14"/>
          <p:cNvCxnSpPr>
            <a:endCxn id="75" idx="0"/>
          </p:cNvCxnSpPr>
          <p:nvPr/>
        </p:nvCxnSpPr>
        <p:spPr>
          <a:xfrm flipH="1">
            <a:off x="1160789" y="2264351"/>
            <a:ext cx="354927" cy="38672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>
            <a:stCxn id="11" idx="2"/>
          </p:cNvCxnSpPr>
          <p:nvPr/>
        </p:nvCxnSpPr>
        <p:spPr>
          <a:xfrm>
            <a:off x="1886593" y="2296043"/>
            <a:ext cx="318326" cy="452816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endCxn id="80" idx="1"/>
          </p:cNvCxnSpPr>
          <p:nvPr/>
        </p:nvCxnSpPr>
        <p:spPr>
          <a:xfrm>
            <a:off x="2045756" y="2268729"/>
            <a:ext cx="1530620" cy="560133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>
            <a:endCxn id="82" idx="1"/>
          </p:cNvCxnSpPr>
          <p:nvPr/>
        </p:nvCxnSpPr>
        <p:spPr>
          <a:xfrm>
            <a:off x="2197498" y="2080601"/>
            <a:ext cx="3069870" cy="781278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171763"/>
              </p:ext>
            </p:extLst>
          </p:nvPr>
        </p:nvGraphicFramePr>
        <p:xfrm>
          <a:off x="788492" y="4238300"/>
          <a:ext cx="556416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040"/>
                <a:gridCol w="1391040"/>
                <a:gridCol w="1391040"/>
                <a:gridCol w="13910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Первичное</a:t>
                      </a:r>
                      <a:endParaRPr lang="ru-RU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Повторное </a:t>
                      </a:r>
                      <a:endParaRPr lang="ru-RU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Многократное</a:t>
                      </a:r>
                      <a:endParaRPr lang="ru-RU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Количество</a:t>
                      </a:r>
                      <a:endParaRPr lang="ru-RU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22894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3040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1269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%</a:t>
                      </a:r>
                      <a:endParaRPr lang="ru-RU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77</a:t>
                      </a:r>
                      <a:endParaRPr lang="ru-RU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10</a:t>
                      </a:r>
                      <a:endParaRPr lang="ru-RU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13</a:t>
                      </a:r>
                      <a:endParaRPr lang="ru-RU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9" name="Прямоугольник 88"/>
          <p:cNvSpPr/>
          <p:nvPr/>
        </p:nvSpPr>
        <p:spPr>
          <a:xfrm>
            <a:off x="719049" y="5601514"/>
            <a:ext cx="1196225" cy="2646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rgbClr val="072A50"/>
                </a:solidFill>
                <a:latin typeface="Cambria" panose="02040503050406030204" pitchFamily="18" charset="0"/>
              </a:rPr>
              <a:t>Тип автора:</a:t>
            </a:r>
            <a:endParaRPr lang="en-US" sz="1400" b="1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496" y="6096604"/>
            <a:ext cx="503119" cy="557446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99" y="6052821"/>
            <a:ext cx="558800" cy="628393"/>
          </a:xfrm>
          <a:prstGeom prst="rect">
            <a:avLst/>
          </a:prstGeom>
        </p:spPr>
      </p:pic>
      <p:sp>
        <p:nvSpPr>
          <p:cNvPr id="90" name="Прямоугольник 89"/>
          <p:cNvSpPr/>
          <p:nvPr/>
        </p:nvSpPr>
        <p:spPr>
          <a:xfrm>
            <a:off x="1256344" y="6355962"/>
            <a:ext cx="1160401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Cambria" panose="02040503050406030204" pitchFamily="18" charset="0"/>
              </a:rPr>
              <a:t>Физическое лицо (99%)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399344" y="5956034"/>
            <a:ext cx="8980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29736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92" name="Прямая со стрелкой 91"/>
          <p:cNvCxnSpPr>
            <a:stCxn id="91" idx="3"/>
          </p:cNvCxnSpPr>
          <p:nvPr/>
        </p:nvCxnSpPr>
        <p:spPr>
          <a:xfrm flipV="1">
            <a:off x="2297347" y="5956035"/>
            <a:ext cx="279711" cy="200054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>
            <a:off x="2189442" y="6337729"/>
            <a:ext cx="508869" cy="282732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Прямоугольник 95"/>
          <p:cNvSpPr/>
          <p:nvPr/>
        </p:nvSpPr>
        <p:spPr>
          <a:xfrm>
            <a:off x="2438815" y="6052821"/>
            <a:ext cx="1827786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Cambria" panose="02040503050406030204" pitchFamily="18" charset="0"/>
              </a:rPr>
              <a:t>Индивидуальное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359716" y="6688108"/>
            <a:ext cx="1827786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Cambria" panose="02040503050406030204" pitchFamily="18" charset="0"/>
              </a:rPr>
              <a:t>Коллективное</a:t>
            </a: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761924" y="6404738"/>
            <a:ext cx="5261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512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588874" y="5772125"/>
            <a:ext cx="7537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29224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4903282" y="6316104"/>
            <a:ext cx="1335593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Cambria" panose="02040503050406030204" pitchFamily="18" charset="0"/>
              </a:rPr>
              <a:t>Юридическое лицо (</a:t>
            </a:r>
            <a:r>
              <a:rPr lang="ru-RU" sz="1400" dirty="0">
                <a:solidFill>
                  <a:srgbClr val="072A50"/>
                </a:solidFill>
                <a:latin typeface="Cambria" panose="02040503050406030204" pitchFamily="18" charset="0"/>
              </a:rPr>
              <a:t>1</a:t>
            </a:r>
            <a:r>
              <a:rPr lang="ru-RU" sz="1400" dirty="0" smtClean="0">
                <a:solidFill>
                  <a:srgbClr val="072A50"/>
                </a:solidFill>
                <a:latin typeface="Cambria" panose="02040503050406030204" pitchFamily="18" charset="0"/>
              </a:rPr>
              <a:t>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5212154" y="5981027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158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690368" y="3869090"/>
            <a:ext cx="1718804" cy="2646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rgbClr val="072A50"/>
                </a:solidFill>
                <a:latin typeface="Cambria" panose="02040503050406030204" pitchFamily="18" charset="0"/>
              </a:rPr>
              <a:t>Тип повторности:</a:t>
            </a:r>
            <a:endParaRPr lang="en-US" sz="1400" b="1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05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55" y="271298"/>
            <a:ext cx="6858000" cy="469607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E4A8C"/>
                </a:solidFill>
                <a:latin typeface="Cambria" panose="02040503050406030204" pitchFamily="18" charset="0"/>
              </a:rPr>
              <a:t> </a:t>
            </a:r>
            <a: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I. </a:t>
            </a:r>
            <a:r>
              <a:rPr lang="ru-RU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ОБЩИЕ СВЕДЕНИЯ</a:t>
            </a:r>
            <a:endParaRPr lang="ru-RU" sz="2000" b="1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33375" y="907754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57536" y="9452935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524277" y="9533408"/>
            <a:ext cx="4917494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Отчет о результатах работы с обращениями граждан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за 2020 год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en-US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3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71356" y="1140645"/>
            <a:ext cx="5944191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>
                <a:solidFill>
                  <a:srgbClr val="072A50"/>
                </a:solidFill>
                <a:latin typeface="Cambria" panose="02040503050406030204" pitchFamily="18" charset="0"/>
              </a:rPr>
              <a:t>Источники поступления </a:t>
            </a:r>
            <a:r>
              <a:rPr lang="ru-RU" sz="1400" b="1" dirty="0" smtClean="0">
                <a:solidFill>
                  <a:srgbClr val="072A50"/>
                </a:solidFill>
                <a:latin typeface="Cambria" panose="02040503050406030204" pitchFamily="18" charset="0"/>
              </a:rPr>
              <a:t>обращений</a:t>
            </a:r>
          </a:p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rgbClr val="072A50"/>
                </a:solidFill>
                <a:latin typeface="Cambria" panose="02040503050406030204" pitchFamily="18" charset="0"/>
              </a:rPr>
              <a:t>(доля </a:t>
            </a:r>
            <a:r>
              <a:rPr lang="ru-RU" sz="1400" b="1" dirty="0">
                <a:solidFill>
                  <a:srgbClr val="072A50"/>
                </a:solidFill>
                <a:latin typeface="Cambria" panose="02040503050406030204" pitchFamily="18" charset="0"/>
              </a:rPr>
              <a:t>обращений граждан, </a:t>
            </a:r>
            <a:r>
              <a:rPr lang="ru-RU" sz="1400" b="1" dirty="0" smtClean="0">
                <a:solidFill>
                  <a:srgbClr val="072A50"/>
                </a:solidFill>
                <a:latin typeface="Cambria" panose="02040503050406030204" pitchFamily="18" charset="0"/>
              </a:rPr>
              <a:t>поступивших </a:t>
            </a:r>
            <a:r>
              <a:rPr lang="ru-RU" sz="1400" b="1" dirty="0">
                <a:solidFill>
                  <a:srgbClr val="072A50"/>
                </a:solidFill>
                <a:latin typeface="Cambria" panose="02040503050406030204" pitchFamily="18" charset="0"/>
              </a:rPr>
              <a:t>в </a:t>
            </a:r>
            <a:r>
              <a:rPr lang="ru-RU" sz="1400" b="1" dirty="0" err="1" smtClean="0">
                <a:solidFill>
                  <a:srgbClr val="072A50"/>
                </a:solidFill>
                <a:latin typeface="Cambria" panose="02040503050406030204" pitchFamily="18" charset="0"/>
              </a:rPr>
              <a:t>Минобрнауки</a:t>
            </a:r>
            <a:r>
              <a:rPr lang="ru-RU" sz="1400" b="1" dirty="0" smtClean="0">
                <a:solidFill>
                  <a:srgbClr val="072A50"/>
                </a:solidFill>
                <a:latin typeface="Cambria" panose="02040503050406030204" pitchFamily="18" charset="0"/>
              </a:rPr>
              <a:t> России) </a:t>
            </a:r>
            <a:endParaRPr lang="ru-RU" sz="1400" b="1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1524277" y="3331279"/>
            <a:ext cx="4022502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Cambria" panose="02040503050406030204" pitchFamily="18" charset="0"/>
              </a:rPr>
              <a:t>В форме электронного документа</a:t>
            </a:r>
            <a:r>
              <a:rPr lang="en-US" sz="1400" dirty="0" smtClean="0">
                <a:solidFill>
                  <a:srgbClr val="072A50"/>
                </a:solidFill>
                <a:latin typeface="Cambria" panose="02040503050406030204" pitchFamily="18" charset="0"/>
              </a:rPr>
              <a:t>:</a:t>
            </a:r>
            <a:br>
              <a:rPr lang="en-US" sz="1400" dirty="0" smtClean="0">
                <a:solidFill>
                  <a:srgbClr val="072A50"/>
                </a:solidFill>
                <a:latin typeface="Cambria" panose="02040503050406030204" pitchFamily="18" charset="0"/>
              </a:rPr>
            </a:b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904367" y="4763507"/>
            <a:ext cx="1443945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rgbClr val="072A50"/>
                </a:solidFill>
                <a:latin typeface="Cambria" panose="02040503050406030204" pitchFamily="18" charset="0"/>
              </a:rPr>
              <a:t>Официальный сайт</a:t>
            </a:r>
            <a:endParaRPr lang="en-US" sz="12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2296522" y="4688933"/>
            <a:ext cx="1269535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rgbClr val="072A50"/>
                </a:solidFill>
                <a:latin typeface="Cambria" panose="02040503050406030204" pitchFamily="18" charset="0"/>
              </a:rPr>
              <a:t>Электронная почта Министерства</a:t>
            </a:r>
            <a:endParaRPr lang="en-US" sz="12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3538753" y="4761023"/>
            <a:ext cx="1521140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rgbClr val="072A50"/>
                </a:solidFill>
                <a:latin typeface="Cambria" panose="02040503050406030204" pitchFamily="18" charset="0"/>
              </a:rPr>
              <a:t>Информационный </a:t>
            </a:r>
            <a:r>
              <a:rPr lang="ru-RU" sz="1200" dirty="0">
                <a:solidFill>
                  <a:srgbClr val="072A50"/>
                </a:solidFill>
                <a:latin typeface="Cambria" panose="02040503050406030204" pitchFamily="18" charset="0"/>
              </a:rPr>
              <a:t>канал </a:t>
            </a:r>
            <a:r>
              <a:rPr lang="en-US" sz="1200" dirty="0" err="1" smtClean="0">
                <a:solidFill>
                  <a:srgbClr val="072A50"/>
                </a:solidFill>
                <a:latin typeface="Cambria" panose="02040503050406030204" pitchFamily="18" charset="0"/>
              </a:rPr>
              <a:t>ViPNet</a:t>
            </a:r>
            <a:r>
              <a:rPr lang="en-US" sz="1200" dirty="0" smtClean="0">
                <a:solidFill>
                  <a:srgbClr val="072A50"/>
                </a:solidFill>
                <a:latin typeface="Cambria" panose="02040503050406030204" pitchFamily="18" charset="0"/>
              </a:rPr>
              <a:t> </a:t>
            </a:r>
            <a:endParaRPr lang="ru-RU" sz="12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1249473" y="4364719"/>
            <a:ext cx="7537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10328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23" name="Прямая со стрелкой 122"/>
          <p:cNvCxnSpPr/>
          <p:nvPr/>
        </p:nvCxnSpPr>
        <p:spPr>
          <a:xfrm flipH="1">
            <a:off x="1861652" y="3901335"/>
            <a:ext cx="1040540" cy="373926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>
            <a:off x="3863255" y="3914595"/>
            <a:ext cx="1381140" cy="432101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Прямоугольник 124"/>
          <p:cNvSpPr/>
          <p:nvPr/>
        </p:nvSpPr>
        <p:spPr>
          <a:xfrm>
            <a:off x="2632928" y="4367883"/>
            <a:ext cx="6399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6486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3783878" y="4364719"/>
            <a:ext cx="6399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4983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30" name="Прямая со стрелкой 129"/>
          <p:cNvCxnSpPr/>
          <p:nvPr/>
        </p:nvCxnSpPr>
        <p:spPr>
          <a:xfrm flipH="1">
            <a:off x="2996993" y="3978865"/>
            <a:ext cx="225839" cy="305054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4729194" y="4789913"/>
            <a:ext cx="1521140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rgbClr val="072A50"/>
                </a:solidFill>
                <a:latin typeface="Cambria" panose="02040503050406030204" pitchFamily="18" charset="0"/>
              </a:rPr>
              <a:t>МЭДО</a:t>
            </a:r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3622092" y="3976069"/>
            <a:ext cx="267683" cy="297581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5169804" y="4399027"/>
            <a:ext cx="6399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2946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65" name="Таблица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240885"/>
              </p:ext>
            </p:extLst>
          </p:nvPr>
        </p:nvGraphicFramePr>
        <p:xfrm>
          <a:off x="683412" y="1722928"/>
          <a:ext cx="5652994" cy="1180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313"/>
                <a:gridCol w="1767481"/>
                <a:gridCol w="2743200"/>
              </a:tblGrid>
              <a:tr h="143894"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Письменных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В форме электронного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/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документа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831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Количество</a:t>
                      </a:r>
                      <a:endParaRPr lang="ru-RU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5151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24743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644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%</a:t>
                      </a:r>
                      <a:endParaRPr lang="ru-RU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17</a:t>
                      </a:r>
                      <a:endParaRPr lang="ru-RU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83</a:t>
                      </a:r>
                      <a:endParaRPr lang="ru-RU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4" name="Прямоугольник 53"/>
          <p:cNvSpPr/>
          <p:nvPr/>
        </p:nvSpPr>
        <p:spPr>
          <a:xfrm>
            <a:off x="3006728" y="3607551"/>
            <a:ext cx="8338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24743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923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2013"/>
            <a:ext cx="6858000" cy="62155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E4A8C"/>
                </a:solidFill>
                <a:latin typeface="Cambria" panose="02040503050406030204" pitchFamily="18" charset="0"/>
              </a:rPr>
              <a:t> </a:t>
            </a:r>
            <a:r>
              <a:rPr lang="en-US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I</a:t>
            </a:r>
            <a: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I</a:t>
            </a:r>
            <a:r>
              <a:rPr lang="en-US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. </a:t>
            </a:r>
            <a:r>
              <a:rPr lang="ru-RU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ВЕДОМСТВЕННАЯ ПРИНАДЛЕЖНОСТЬ</a:t>
            </a:r>
            <a:endParaRPr lang="ru-RU" sz="2000" b="1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33375" y="907754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162051" y="9544897"/>
            <a:ext cx="5319802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Отчет о результатах работы с обращениями граждан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за 2020 год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en-US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4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536" y="2434532"/>
            <a:ext cx="5743551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Cambria" panose="02040503050406030204" pitchFamily="18" charset="0"/>
              </a:rPr>
              <a:t>Иные обращения направлены по принадлежности в:</a:t>
            </a: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631649"/>
              </p:ext>
            </p:extLst>
          </p:nvPr>
        </p:nvGraphicFramePr>
        <p:xfrm>
          <a:off x="495270" y="3140630"/>
          <a:ext cx="6087744" cy="3684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037"/>
                <a:gridCol w="1148707"/>
              </a:tblGrid>
              <a:tr h="779092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Наименование </a:t>
                      </a:r>
                      <a:endParaRPr lang="ru-RU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Количество</a:t>
                      </a:r>
                      <a:endParaRPr lang="ru-RU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Министерство просвещения Российской Федерации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3947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Федеральная служба по надзору в сфере образования и науки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624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Региональные органы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исполнительной власти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  <a:p>
                      <a:pPr algn="l"/>
                      <a:endParaRPr lang="ru-RU" sz="12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609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Министерство здравоохранения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Российской Федерации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  <a:p>
                      <a:pPr algn="l"/>
                      <a:endParaRPr lang="ru-RU" sz="12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401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Иные органы и организации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319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Итого: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5900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289485" y="7557741"/>
            <a:ext cx="63176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dirty="0" smtClean="0">
                <a:solidFill>
                  <a:srgbClr val="072A50"/>
                </a:solidFill>
                <a:latin typeface="Cambria" panose="02040503050406030204" pitchFamily="18" charset="0"/>
              </a:rPr>
              <a:t>В целях уменьшения количества обращений, поступающих не по принадлежности, </a:t>
            </a:r>
            <a:br>
              <a:rPr lang="ru-RU" dirty="0" smtClean="0">
                <a:solidFill>
                  <a:srgbClr val="072A50"/>
                </a:solidFill>
                <a:latin typeface="Cambria" panose="02040503050406030204" pitchFamily="18" charset="0"/>
              </a:rPr>
            </a:br>
            <a:r>
              <a:rPr lang="ru-RU" dirty="0" smtClean="0">
                <a:solidFill>
                  <a:srgbClr val="072A50"/>
                </a:solidFill>
                <a:latin typeface="Cambria" panose="02040503050406030204" pitchFamily="18" charset="0"/>
              </a:rPr>
              <a:t>на официальном сайте Министерства в разделе «Обращения граждан» дополнительно размещена информация о полномочиях Минобрнауки России, </a:t>
            </a:r>
            <a:r>
              <a:rPr lang="ru-RU" dirty="0" err="1" smtClean="0">
                <a:solidFill>
                  <a:srgbClr val="072A50"/>
                </a:solidFill>
                <a:latin typeface="Cambria" panose="02040503050406030204" pitchFamily="18" charset="0"/>
              </a:rPr>
              <a:t>Минпросвещения</a:t>
            </a:r>
            <a:r>
              <a:rPr lang="ru-RU" dirty="0" smtClean="0">
                <a:solidFill>
                  <a:srgbClr val="072A50"/>
                </a:solidFill>
                <a:latin typeface="Cambria" panose="02040503050406030204" pitchFamily="18" charset="0"/>
              </a:rPr>
              <a:t> России и </a:t>
            </a:r>
            <a:r>
              <a:rPr lang="ru-RU" dirty="0" err="1" smtClean="0">
                <a:solidFill>
                  <a:srgbClr val="072A50"/>
                </a:solidFill>
                <a:latin typeface="Cambria" panose="02040503050406030204" pitchFamily="18" charset="0"/>
              </a:rPr>
              <a:t>Рособрнадзора</a:t>
            </a:r>
            <a:endParaRPr lang="ru-RU" dirty="0" smtClean="0">
              <a:solidFill>
                <a:srgbClr val="072A50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80000"/>
              </a:lnSpc>
            </a:pPr>
            <a:endParaRPr lang="en-US" sz="12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020715" y="1498202"/>
            <a:ext cx="4740275" cy="48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072A50"/>
                </a:solidFill>
                <a:latin typeface="Cambria" panose="02040503050406030204" pitchFamily="18" charset="0"/>
                <a:ea typeface="+mj-ea"/>
                <a:cs typeface="+mj-cs"/>
              </a:rPr>
              <a:t>23994 </a:t>
            </a:r>
            <a:r>
              <a:rPr lang="ru-RU" sz="1400" dirty="0" smtClean="0">
                <a:solidFill>
                  <a:srgbClr val="072A50"/>
                </a:solidFill>
                <a:latin typeface="Cambria" panose="02040503050406030204" pitchFamily="18" charset="0"/>
                <a:ea typeface="+mj-ea"/>
                <a:cs typeface="+mj-cs"/>
              </a:rPr>
              <a:t>обращений из 29894 поступило </a:t>
            </a:r>
            <a:r>
              <a:rPr lang="ru-RU" sz="1400" dirty="0" smtClean="0">
                <a:solidFill>
                  <a:srgbClr val="072A50"/>
                </a:solidFill>
                <a:latin typeface="Cambria" panose="02040503050406030204" pitchFamily="18" charset="0"/>
              </a:rPr>
              <a:t>по </a:t>
            </a:r>
            <a:r>
              <a:rPr lang="ru-RU" sz="1400" dirty="0">
                <a:solidFill>
                  <a:srgbClr val="072A50"/>
                </a:solidFill>
                <a:latin typeface="Cambria" panose="02040503050406030204" pitchFamily="18" charset="0"/>
              </a:rPr>
              <a:t>вопросам, 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072A50"/>
                </a:solidFill>
                <a:latin typeface="Cambria" panose="02040503050406030204" pitchFamily="18" charset="0"/>
              </a:rPr>
              <a:t>отнесенным к компетенции Минобрнауки </a:t>
            </a:r>
            <a:r>
              <a:rPr lang="ru-RU" sz="1400" dirty="0" smtClean="0">
                <a:solidFill>
                  <a:srgbClr val="072A50"/>
                </a:solidFill>
                <a:latin typeface="Cambria" panose="02040503050406030204" pitchFamily="18" charset="0"/>
              </a:rPr>
              <a:t>России</a:t>
            </a: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99596" y="1378756"/>
            <a:ext cx="11229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8</a:t>
            </a:r>
            <a:r>
              <a:rPr lang="ru-RU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0%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358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Заголовок 1"/>
          <p:cNvSpPr txBox="1">
            <a:spLocks/>
          </p:cNvSpPr>
          <p:nvPr/>
        </p:nvSpPr>
        <p:spPr>
          <a:xfrm>
            <a:off x="0" y="166500"/>
            <a:ext cx="6858000" cy="600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solidFill>
                  <a:srgbClr val="064473"/>
                </a:solidFill>
                <a:latin typeface="Cambria" panose="02040503050406030204" pitchFamily="18" charset="0"/>
              </a:rPr>
              <a:t>III. </a:t>
            </a:r>
            <a:r>
              <a:rPr lang="ru-RU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ЧАСТО ЗАДАВАЕМЫЕ ВОПРОСЫ</a:t>
            </a:r>
            <a:endParaRPr lang="ru-RU" sz="2000" b="1" dirty="0">
              <a:solidFill>
                <a:srgbClr val="064473"/>
              </a:solidFill>
              <a:latin typeface="Cambria" panose="02040503050406030204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04180" y="744957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536" y="9518982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457325" y="9544897"/>
            <a:ext cx="5024527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Отчет о результатах работы с обращениями граждан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за 2020 год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5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4180" y="1018716"/>
            <a:ext cx="5836700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>
                <a:solidFill>
                  <a:srgbClr val="FF0000"/>
                </a:solidFill>
                <a:latin typeface="Cambria" panose="02040503050406030204" pitchFamily="18" charset="0"/>
              </a:rPr>
              <a:t>В 2020 году в обращениях граждан, </a:t>
            </a:r>
          </a:p>
          <a:p>
            <a:pPr>
              <a:lnSpc>
                <a:spcPct val="80000"/>
              </a:lnSpc>
            </a:pPr>
            <a:r>
              <a:rPr lang="ru-RU" sz="1400" b="1" dirty="0">
                <a:solidFill>
                  <a:srgbClr val="FF0000"/>
                </a:solidFill>
                <a:latin typeface="Cambria" panose="02040503050406030204" pitchFamily="18" charset="0"/>
              </a:rPr>
              <a:t>поступивших в </a:t>
            </a:r>
            <a:r>
              <a:rPr lang="ru-RU" sz="14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Минобрнауки</a:t>
            </a:r>
            <a:r>
              <a:rPr lang="ru-RU" sz="1400" b="1" dirty="0">
                <a:solidFill>
                  <a:srgbClr val="FF0000"/>
                </a:solidFill>
                <a:latin typeface="Cambria" panose="02040503050406030204" pitchFamily="18" charset="0"/>
              </a:rPr>
              <a:t> России в рамках полномочий Министерства, наиболее часто содержались вопросы: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525499"/>
              </p:ext>
            </p:extLst>
          </p:nvPr>
        </p:nvGraphicFramePr>
        <p:xfrm>
          <a:off x="357536" y="1790164"/>
          <a:ext cx="6326599" cy="770290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38165"/>
                <a:gridCol w="3618722"/>
                <a:gridCol w="953036"/>
                <a:gridCol w="1416676"/>
              </a:tblGrid>
              <a:tr h="9768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16" marR="31916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Категория вопросов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916" marR="3191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Общее количество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916" marR="3191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Процент от поступивших по принадлежности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916" marR="31916" marT="0" marB="0" anchor="ctr"/>
                </a:tc>
              </a:tr>
              <a:tr h="689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Образовательные стандарты, требования </a:t>
                      </a:r>
                      <a:b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 образовательному 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процессу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 условия проведения образовательного процесса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5136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1%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574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Поступление 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образовательные 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организации высшего образования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</a:t>
                      </a:r>
                      <a:r>
                        <a:rPr lang="ru-RU" sz="11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в том числе, </a:t>
                      </a:r>
                      <a:r>
                        <a:rPr lang="ru-RU" sz="11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поступление в вуз онлайн, жалобы</a:t>
                      </a:r>
                      <a:r>
                        <a:rPr lang="ru-RU" sz="11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на приемные комиссии вузов</a:t>
                      </a:r>
                      <a:r>
                        <a:rPr lang="en-US" sz="11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ru-RU" sz="11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поступление иностранных студентов</a:t>
                      </a:r>
                      <a:r>
                        <a:rPr lang="ru-RU" sz="11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2286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10%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41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Дистанционное 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образование</a:t>
                      </a:r>
                      <a:r>
                        <a:rPr lang="en-US" sz="11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11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нарушения </a:t>
                      </a:r>
                      <a:r>
                        <a:rPr lang="ru-RU" sz="1400" b="0" i="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санитарно</a:t>
                      </a:r>
                      <a:r>
                        <a:rPr lang="ru-RU" sz="1400" b="0" i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эпидемиологических </a:t>
                      </a:r>
                      <a:r>
                        <a:rPr lang="ru-RU" sz="1400" b="0" i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мер </a:t>
                      </a:r>
                      <a:r>
                        <a:rPr lang="en-US" sz="1400" b="0" i="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 b="0" i="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11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1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том числе</a:t>
                      </a:r>
                      <a:r>
                        <a:rPr lang="en-US" sz="11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11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по </a:t>
                      </a:r>
                      <a:r>
                        <a:rPr lang="en-US" sz="11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COVID</a:t>
                      </a:r>
                      <a:r>
                        <a:rPr lang="ru-RU" sz="11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-19</a:t>
                      </a:r>
                      <a:r>
                        <a:rPr lang="ru-RU" sz="11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2108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41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Деятельность научных организаций и их руководителей</a:t>
                      </a:r>
                      <a:br>
                        <a:rPr lang="ru-RU" sz="1400" kern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1100" i="1" kern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(в том </a:t>
                      </a:r>
                      <a:r>
                        <a:rPr lang="ru-RU" sz="1100" i="1" kern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числе</a:t>
                      </a:r>
                      <a:r>
                        <a:rPr lang="en-US" sz="1100" i="1" kern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1100" i="1" kern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i="1" kern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 сохранении РФФИ)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13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Проведение научных исследований</a:t>
                      </a:r>
                      <a:b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11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(в том числе, о научных открытиях и </a:t>
                      </a:r>
                      <a:r>
                        <a:rPr lang="ru-RU" sz="11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изобретениях</a:t>
                      </a:r>
                      <a:r>
                        <a:rPr lang="en-US" sz="11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граждан)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836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,5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56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Присвоение ученых степеней и званий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2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Медицинская помощь 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лечение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692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3%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504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Стипендии, материальная помощь и другие денежные выплаты обучающимся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3%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41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Порядок выезда 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из 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Российской Федерации </a:t>
                      </a:r>
                      <a:b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 въезда в Российскую 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Федерацию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1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 том числе</a:t>
                      </a:r>
                      <a:r>
                        <a:rPr lang="en-US" sz="11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11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иностранных</a:t>
                      </a:r>
                      <a:r>
                        <a:rPr lang="ru-RU" sz="11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студентов</a:t>
                      </a:r>
                      <a:r>
                        <a:rPr lang="ru-RU" sz="11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584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2%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552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Трудовые отношения. Заключение, изменение </a:t>
                      </a:r>
                      <a:r>
                        <a:rPr lang="ru-RU" sz="1400" kern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1400" kern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прекращение трудового договора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100" i="1" kern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 том </a:t>
                      </a:r>
                      <a:r>
                        <a:rPr lang="ru-RU" sz="1100" i="1" kern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числе</a:t>
                      </a:r>
                      <a:r>
                        <a:rPr lang="en-US" sz="1100" i="1" kern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1100" i="1" kern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руководители подведомственных</a:t>
                      </a:r>
                      <a:r>
                        <a:rPr lang="ru-RU" sz="1100" i="1" kern="12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i="1" kern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организаций</a:t>
                      </a:r>
                      <a:r>
                        <a:rPr lang="ru-RU" sz="1400" kern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62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Заголовок 1"/>
          <p:cNvSpPr txBox="1">
            <a:spLocks/>
          </p:cNvSpPr>
          <p:nvPr/>
        </p:nvSpPr>
        <p:spPr>
          <a:xfrm>
            <a:off x="0" y="166500"/>
            <a:ext cx="6858000" cy="600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solidFill>
                  <a:srgbClr val="064473"/>
                </a:solidFill>
                <a:latin typeface="Cambria" panose="02040503050406030204" pitchFamily="18" charset="0"/>
              </a:rPr>
              <a:t>III. </a:t>
            </a:r>
            <a:r>
              <a:rPr lang="ru-RU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ЧАСТО ЗАДАВАЕМЫЕ ВОПРОСЫ</a:t>
            </a:r>
            <a:endParaRPr lang="ru-RU" sz="2000" b="1" dirty="0">
              <a:solidFill>
                <a:srgbClr val="064473"/>
              </a:solidFill>
              <a:latin typeface="Cambria" panose="02040503050406030204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04180" y="744957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457325" y="9544897"/>
            <a:ext cx="5024527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Отчет о результатах работы с обращениями граждан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за 2020 год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6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4180" y="1084015"/>
            <a:ext cx="5836700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>
                <a:solidFill>
                  <a:srgbClr val="FF0000"/>
                </a:solidFill>
                <a:latin typeface="Cambria" panose="02040503050406030204" pitchFamily="18" charset="0"/>
              </a:rPr>
              <a:t>В 2020 году в обращениях граждан, </a:t>
            </a:r>
          </a:p>
          <a:p>
            <a:pPr>
              <a:lnSpc>
                <a:spcPct val="80000"/>
              </a:lnSpc>
            </a:pPr>
            <a:r>
              <a:rPr lang="ru-RU" sz="1400" b="1" dirty="0">
                <a:solidFill>
                  <a:srgbClr val="FF0000"/>
                </a:solidFill>
                <a:latin typeface="Cambria" panose="02040503050406030204" pitchFamily="18" charset="0"/>
              </a:rPr>
              <a:t>поступивших в </a:t>
            </a:r>
            <a:r>
              <a:rPr lang="ru-RU" sz="14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Минобрнауки</a:t>
            </a:r>
            <a:r>
              <a:rPr lang="ru-RU" sz="1400" b="1" dirty="0">
                <a:solidFill>
                  <a:srgbClr val="FF0000"/>
                </a:solidFill>
                <a:latin typeface="Cambria" panose="02040503050406030204" pitchFamily="18" charset="0"/>
              </a:rPr>
              <a:t> России в рамках полномочий Министерства, наиболее часто содержались вопросы: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021784"/>
              </p:ext>
            </p:extLst>
          </p:nvPr>
        </p:nvGraphicFramePr>
        <p:xfrm>
          <a:off x="347121" y="1824010"/>
          <a:ext cx="6260054" cy="693103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47730"/>
                <a:gridCol w="3605460"/>
                <a:gridCol w="877939"/>
                <a:gridCol w="1428925"/>
              </a:tblGrid>
              <a:tr h="5391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Конфликтные ситуации </a:t>
                      </a:r>
                      <a:b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 образовательных организациях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1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 том числе</a:t>
                      </a:r>
                      <a:r>
                        <a:rPr lang="en-US" sz="11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11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увольнение и восстановление на работе )</a:t>
                      </a:r>
                      <a:endParaRPr lang="ru-RU" sz="1100" i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2%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05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Восстановление утраченных документов </a:t>
                      </a:r>
                      <a:br>
                        <a:rPr lang="ru-RU" sz="1400" i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ru-RU" sz="1400" i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об образовании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2%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89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Проведение общественных мероприятий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2%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65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Места для проживания обучающихся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1%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61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Заработная плата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система оплаты труда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 том 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числе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педагогических работников 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612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Государственная итоговая аттестация обучающихся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0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Формирование </a:t>
                      </a:r>
                      <a:b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 реализация научной политики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0.5%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598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Трудоустройство и занятость населения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(в том </a:t>
                      </a:r>
                      <a:r>
                        <a:rPr lang="ru-RU" sz="11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числе</a:t>
                      </a:r>
                      <a:r>
                        <a:rPr lang="en-US" sz="11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,</a:t>
                      </a:r>
                      <a:r>
                        <a:rPr lang="ru-RU" sz="11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выпускников</a:t>
                      </a:r>
                      <a:r>
                        <a:rPr lang="en-US" sz="11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11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вузов)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 0.4%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18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Образование, полученное в иностранном государстве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</a:t>
                      </a: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85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Популяризация и пропаганда науки, научных достижений, научных знаний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0,3%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24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Создание, реорганизация </a:t>
                      </a:r>
                      <a:b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 ликвидация образовательных организаций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0,3%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34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Заголовок 1"/>
          <p:cNvSpPr txBox="1">
            <a:spLocks/>
          </p:cNvSpPr>
          <p:nvPr/>
        </p:nvSpPr>
        <p:spPr>
          <a:xfrm>
            <a:off x="0" y="166500"/>
            <a:ext cx="6858000" cy="600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solidFill>
                  <a:srgbClr val="064473"/>
                </a:solidFill>
                <a:latin typeface="Cambria" panose="02040503050406030204" pitchFamily="18" charset="0"/>
              </a:rPr>
              <a:t>III. </a:t>
            </a:r>
            <a:r>
              <a:rPr lang="ru-RU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ЧАСТО ЗАДАВАЕМЫЕ ВОПРОСЫ</a:t>
            </a:r>
            <a:endParaRPr lang="ru-RU" sz="2000" b="1" dirty="0">
              <a:solidFill>
                <a:srgbClr val="064473"/>
              </a:solidFill>
              <a:latin typeface="Cambria" panose="02040503050406030204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04180" y="744957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457325" y="9544897"/>
            <a:ext cx="5024527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Отчет о результатах работы с обращениями граждан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за 2020 год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 smtClean="0">
                <a:solidFill>
                  <a:srgbClr val="064879"/>
                </a:solidFill>
                <a:latin typeface="Cambria" panose="02040503050406030204" pitchFamily="18" charset="0"/>
              </a:rPr>
              <a:t>7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4180" y="1018716"/>
            <a:ext cx="5836700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В </a:t>
            </a:r>
            <a:r>
              <a:rPr lang="en-US" sz="1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ru-RU" sz="1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0</a:t>
            </a:r>
            <a:r>
              <a:rPr lang="en-US" sz="1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20</a:t>
            </a:r>
            <a:r>
              <a:rPr lang="ru-RU" sz="1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году в обращениях граждан, </a:t>
            </a:r>
          </a:p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поступивших в Минобрнауки России в рамках полномочий Министерства</a:t>
            </a:r>
            <a:r>
              <a:rPr lang="en-US" sz="1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,</a:t>
            </a:r>
            <a:r>
              <a:rPr lang="ru-RU" sz="1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наиболее часто содержались вопросы:</a:t>
            </a:r>
            <a:endParaRPr lang="en-US" sz="14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71488" y="270192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590743"/>
              </p:ext>
            </p:extLst>
          </p:nvPr>
        </p:nvGraphicFramePr>
        <p:xfrm>
          <a:off x="421985" y="1758711"/>
          <a:ext cx="6261498" cy="5059830"/>
        </p:xfrm>
        <a:graphic>
          <a:graphicData uri="http://schemas.openxmlformats.org/drawingml/2006/table">
            <a:tbl>
              <a:tblPr firstRow="1" firstCol="1" bandRow="1"/>
              <a:tblGrid>
                <a:gridCol w="354648"/>
                <a:gridCol w="3470903"/>
                <a:gridCol w="953036"/>
                <a:gridCol w="1482911"/>
              </a:tblGrid>
              <a:tr h="4274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Переподготовка </a:t>
                      </a:r>
                      <a:b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 повышение квалификации педагогических работников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0,2%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Меры социальной поддержки </a:t>
                      </a:r>
                      <a:b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 стимулирования ученых </a:t>
                      </a:r>
                      <a:b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 научных работников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0,2%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Международное сотрудничество в сфере науки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0,1%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1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Льготы в законодательстве о социальном обеспечении и социальном страховании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0,1%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0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Меры социальной поддержки педагогических работников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</a:t>
                      </a: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5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Вопросы кадрового обеспечения организаций, предприятий и учреждений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5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Условия и охрана труда. Организация и управление охраной труда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</a:t>
                      </a:r>
                      <a:r>
                        <a:rPr lang="ru-RU" sz="1400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54" marR="27654" marT="8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Иные категории вопросов 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54" marR="27654" marT="8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6758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54" marR="27654" marT="8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,2%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54" marR="27654" marT="8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4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54" marR="27654" marT="8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</a:rPr>
                        <a:t>Итого</a:t>
                      </a:r>
                      <a:r>
                        <a:rPr lang="en-US" sz="1400" b="1" dirty="0" smtClean="0">
                          <a:effectLst/>
                          <a:latin typeface="+mn-lt"/>
                        </a:rPr>
                        <a:t>: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16" marR="3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23994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16" marR="319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16" marR="3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56906" y="1878896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45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2013"/>
            <a:ext cx="6858000" cy="621558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IV</a:t>
            </a:r>
            <a:r>
              <a:rPr lang="en-US" sz="24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.</a:t>
            </a:r>
            <a:r>
              <a:rPr lang="ru-RU" sz="24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 </a:t>
            </a:r>
            <a:r>
              <a:rPr lang="ru-RU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СРАВНИТЕЛЬНАЯ СТАТИСТИКА </a:t>
            </a:r>
            <a:endParaRPr lang="ru-RU" sz="2000" b="1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33375" y="907754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162051" y="9544897"/>
            <a:ext cx="5319802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Отчет о результатах работы с обращениями граждан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за 2020 год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8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89485" y="7557741"/>
            <a:ext cx="6317690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en-US" sz="12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827757"/>
              </p:ext>
            </p:extLst>
          </p:nvPr>
        </p:nvGraphicFramePr>
        <p:xfrm>
          <a:off x="499056" y="1730461"/>
          <a:ext cx="5863107" cy="1587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6876"/>
                <a:gridCol w="2846231"/>
              </a:tblGrid>
              <a:tr h="62284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2019 год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2020 год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367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21509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29894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57536" y="1220002"/>
            <a:ext cx="65685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Количество обращений</a:t>
            </a:r>
            <a:r>
              <a:rPr lang="en-US" sz="1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,</a:t>
            </a:r>
            <a:r>
              <a:rPr lang="ru-RU" sz="1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поступивших в 2019 и 2020 гг.</a:t>
            </a:r>
            <a:endParaRPr lang="ru-RU" sz="16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34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6302</TotalTime>
  <Words>719</Words>
  <Application>Microsoft Office PowerPoint</Application>
  <PresentationFormat>Лист A4 (210x297 мм)</PresentationFormat>
  <Paragraphs>257</Paragraphs>
  <Slides>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Times New Roman</vt:lpstr>
      <vt:lpstr>Тема Office</vt:lpstr>
      <vt:lpstr>Презентация PowerPoint</vt:lpstr>
      <vt:lpstr>СОДЕРЖАНИЕ </vt:lpstr>
      <vt:lpstr> I. ОБЩИЕ СВЕДЕНИЯ</vt:lpstr>
      <vt:lpstr> I. ОБЩИЕ СВЕДЕНИЯ</vt:lpstr>
      <vt:lpstr> II. ВЕДОМСТВЕННАЯ ПРИНАДЛЕЖНОСТЬ</vt:lpstr>
      <vt:lpstr>Презентация PowerPoint</vt:lpstr>
      <vt:lpstr>Презентация PowerPoint</vt:lpstr>
      <vt:lpstr>Презентация PowerPoint</vt:lpstr>
      <vt:lpstr>IV. СРАВНИТЕЛЬНАЯ СТАТИСТИКА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Фризен Андрей Андреевич</dc:creator>
  <cp:lastModifiedBy>Гасымова Айнур Фатали Кызы</cp:lastModifiedBy>
  <cp:revision>405</cp:revision>
  <cp:lastPrinted>2020-10-12T06:34:58Z</cp:lastPrinted>
  <dcterms:created xsi:type="dcterms:W3CDTF">2019-01-10T08:07:16Z</dcterms:created>
  <dcterms:modified xsi:type="dcterms:W3CDTF">2021-01-21T13:05:19Z</dcterms:modified>
</cp:coreProperties>
</file>